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64"/>
    <p:restoredTop sz="94647"/>
  </p:normalViewPr>
  <p:slideViewPr>
    <p:cSldViewPr snapToGrid="0" snapToObjects="1">
      <p:cViewPr varScale="1">
        <p:scale>
          <a:sx n="149" d="100"/>
          <a:sy n="149" d="100"/>
        </p:scale>
        <p:origin x="19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BAFCB-6415-0849-9915-D61910EB59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9B017F-5BE4-304E-A3A6-5814EAED5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9C750-AF29-B74D-B6B1-EE03E4ACA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78BF4-479D-2446-A7EE-BAB01FB8B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85842-5819-8D4C-BADB-C610F6EA3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052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D0610-7500-AF4B-B1E9-2B5006367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A85971-0418-3F42-8517-C9331F05C0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30AD7-69DB-EF44-9729-ABC8FF4B6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EF30-84A8-BC49-904D-CCE262EA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FEBA2-0236-5141-BA0B-D1A37849A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089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1851F7-E921-CA43-BAFB-2A6EDDDCB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229F5E-A6A4-F74E-A3C3-919630A84B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787F5-320C-1B40-ABEA-69B8293C4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D959B-9FEC-6549-849E-C4303B37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65576-E895-9D45-AF0D-04CCCF7AF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31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A70B6-F034-9C4C-87F5-8A154CBBA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649E0-E3C2-3944-8C05-6330A2379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0144E-A089-F941-BAD5-7F0C3B9A5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A43E9-41D9-264E-859C-1D7DB7A9B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07EC0-A9C5-9345-92D6-F5125DCFC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26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4E539-DA59-644F-8C3F-D49ABA477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38A70-BE3A-E348-828D-32F29BB58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0AB04-4FDF-184B-9C4F-5BAF5EAA3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1E289-8DF2-E34E-9951-173F09A30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E604B-369F-164B-8490-6EDFEF672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0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476AF-68E2-F04B-AD61-FA03845C2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77169-607C-2745-B525-D5659F26D3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D51FCF-4538-BC42-839F-B654AF9C27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6BE064-97F3-9D4C-81DB-D14F2B5BD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A5E2A-26C3-1442-B379-6E4FA9E4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C7E2DA-DFF2-924A-B019-460B53E4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337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C0079-F154-6242-8C57-F4768D2EE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E683-7E59-1949-9A57-2689064BE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282DBC-48FE-F24E-9A99-4F8AE62B82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F6E7E4-509E-DE47-B68D-9E34E52D5E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80BD81-101A-3646-9A13-9979FA2B6B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8B18B5-200B-1544-B74B-E0894AE31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6E01F7-D210-2543-B2E7-6E07FDE56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FD7E73-60C1-C247-8D13-8C8E444C8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82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38353-2B7E-4E4A-B774-5253A104C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0EC324-536B-5545-8A9D-A6EFAFE93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2D339C-F38F-E647-8B6A-84DF59AB2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5B84A1-89E9-E04B-AD1C-57522932B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99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BF8DBF-566B-3D46-BDDB-91D46B6E2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904A6-294F-D842-91EA-63079A855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DAD41-E951-4B4C-AD2B-41033F211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11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62B09-3A37-4A4E-A7F7-D3FF58B39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57046-9A24-4342-940B-8548C2AB1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8E3929-9D4D-BB40-90E5-946B84BB2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875C32-744A-AF42-80F2-3C36EA24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6FE31-8106-D444-A9BA-F07D0C025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A66E9-E6CB-1448-AAC4-80F24CA45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86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ADBAF-B421-2843-88BF-BABC73A11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A43110-0276-A24D-BB29-3536CB17CE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7CE54-6C09-6144-AF27-75E261701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AE35D8-1D69-3544-A21F-21B03B242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16AA8A-F2CB-0B4A-8338-ED94FA47C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49E83B-25C8-7841-AAD7-ED52DEB51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20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50814C-FED9-1344-8C5E-8EBB7E680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C567D-932C-DD45-A98C-67177E84A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987A8-C8F8-2B40-9621-BA5AED4A73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EC29E-6AFE-3C4C-9CF0-BB7C399CE48F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76D37-FF69-B44A-8DC2-C7AF376EF8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2DC7B-70FB-8048-9C2E-265EA64F0F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0E704-F5BA-3B4B-B702-FB4951CC3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381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bioinformatics.babraham.ac.uk/projects/fastq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E5D07-058D-EE42-8020-93BA39840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143" y="1122363"/>
            <a:ext cx="10860833" cy="2387600"/>
          </a:xfrm>
        </p:spPr>
        <p:txBody>
          <a:bodyPr anchor="ctr">
            <a:normAutofit/>
          </a:bodyPr>
          <a:lstStyle/>
          <a:p>
            <a:pPr algn="l"/>
            <a:r>
              <a:rPr lang="en-US" sz="4000" dirty="0">
                <a:latin typeface="Trebuchet MS" panose="020B0703020202090204" pitchFamily="34" charset="0"/>
              </a:rPr>
              <a:t>RNA-seq data analysis: Introduction to DESeq2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76E80-BFFB-4B49-8C07-01B91211D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143" y="3602038"/>
            <a:ext cx="11538857" cy="1655762"/>
          </a:xfrm>
        </p:spPr>
        <p:txBody>
          <a:bodyPr anchor="ctr"/>
          <a:lstStyle/>
          <a:p>
            <a:pPr algn="l"/>
            <a:r>
              <a:rPr lang="en-US" sz="2800" dirty="0">
                <a:latin typeface="Trebuchet MS" panose="020B0703020202090204" pitchFamily="34" charset="0"/>
              </a:rPr>
              <a:t>Akul Singhania</a:t>
            </a:r>
          </a:p>
          <a:p>
            <a:pPr algn="l"/>
            <a:r>
              <a:rPr lang="en-US" sz="2000" dirty="0">
                <a:latin typeface="Trebuchet MS" panose="020B0703020202090204" pitchFamily="34" charset="0"/>
              </a:rPr>
              <a:t>Bioinformatics meeting</a:t>
            </a:r>
          </a:p>
          <a:p>
            <a:pPr algn="l"/>
            <a:r>
              <a:rPr lang="en-US" sz="2000" dirty="0">
                <a:latin typeface="Trebuchet MS" panose="020B0703020202090204" pitchFamily="34" charset="0"/>
              </a:rPr>
              <a:t>10/25/2019</a:t>
            </a:r>
          </a:p>
        </p:txBody>
      </p:sp>
    </p:spTree>
    <p:extLst>
      <p:ext uri="{BB962C8B-B14F-4D97-AF65-F5344CB8AC3E}">
        <p14:creationId xmlns:p14="http://schemas.microsoft.com/office/powerpoint/2010/main" val="3315458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22293-F54A-714A-A990-E6A77F97082C}"/>
              </a:ext>
            </a:extLst>
          </p:cNvPr>
          <p:cNvSpPr txBox="1"/>
          <p:nvPr/>
        </p:nvSpPr>
        <p:spPr>
          <a:xfrm>
            <a:off x="4429394" y="60083"/>
            <a:ext cx="333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Trebuchet MS" panose="020B0703020202090204" pitchFamily="34" charset="0"/>
              </a:rPr>
              <a:t>A typical RNA-seq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AD0CE-FF62-A241-AAA8-E0FAA5DC6E47}"/>
              </a:ext>
            </a:extLst>
          </p:cNvPr>
          <p:cNvSpPr txBox="1"/>
          <p:nvPr/>
        </p:nvSpPr>
        <p:spPr>
          <a:xfrm>
            <a:off x="1015648" y="770646"/>
            <a:ext cx="4259499" cy="1781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Sequencing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</a:t>
            </a:r>
            <a:r>
              <a:rPr lang="en-US" sz="1500" dirty="0" err="1">
                <a:latin typeface="Trebuchet MS" panose="020B0703020202090204" pitchFamily="34" charset="0"/>
              </a:rPr>
              <a:t>fastq</a:t>
            </a:r>
            <a:r>
              <a:rPr lang="en-US" sz="1500" dirty="0">
                <a:latin typeface="Trebuchet MS" panose="020B0703020202090204" pitchFamily="34" charset="0"/>
              </a:rPr>
              <a:t>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Mapping and Alignment (TopHat/STAR)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Quantification (</a:t>
            </a:r>
            <a:r>
              <a:rPr lang="en-US" sz="1500" dirty="0" err="1">
                <a:latin typeface="Trebuchet MS" panose="020B0703020202090204" pitchFamily="34" charset="0"/>
              </a:rPr>
              <a:t>htseq</a:t>
            </a:r>
            <a:r>
              <a:rPr lang="en-US" sz="1500" dirty="0">
                <a:latin typeface="Trebuchet MS" panose="020B0703020202090204" pitchFamily="34" charset="0"/>
              </a:rPr>
              <a:t>-count/</a:t>
            </a:r>
            <a:r>
              <a:rPr lang="en-US" sz="1500" dirty="0" err="1">
                <a:latin typeface="Trebuchet MS" panose="020B0703020202090204" pitchFamily="34" charset="0"/>
              </a:rPr>
              <a:t>featureCounts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counts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AEEFA59-1C37-D94B-9FC2-9B49D3E3CC4D}"/>
              </a:ext>
            </a:extLst>
          </p:cNvPr>
          <p:cNvCxnSpPr/>
          <p:nvPr/>
        </p:nvCxnSpPr>
        <p:spPr>
          <a:xfrm>
            <a:off x="153824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AA8FF96-D1F1-A54F-A774-80EC0B999F5D}"/>
              </a:ext>
            </a:extLst>
          </p:cNvPr>
          <p:cNvCxnSpPr/>
          <p:nvPr/>
        </p:nvCxnSpPr>
        <p:spPr>
          <a:xfrm>
            <a:off x="7835069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38B51F-DCE5-1D4C-8FFB-A421BFC35347}"/>
              </a:ext>
            </a:extLst>
          </p:cNvPr>
          <p:cNvSpPr txBox="1"/>
          <p:nvPr/>
        </p:nvSpPr>
        <p:spPr>
          <a:xfrm rot="16200000">
            <a:off x="-34565" y="1499659"/>
            <a:ext cx="1402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From the core</a:t>
            </a:r>
          </a:p>
        </p:txBody>
      </p:sp>
    </p:spTree>
    <p:extLst>
      <p:ext uri="{BB962C8B-B14F-4D97-AF65-F5344CB8AC3E}">
        <p14:creationId xmlns:p14="http://schemas.microsoft.com/office/powerpoint/2010/main" val="2700925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22293-F54A-714A-A990-E6A77F97082C}"/>
              </a:ext>
            </a:extLst>
          </p:cNvPr>
          <p:cNvSpPr txBox="1"/>
          <p:nvPr/>
        </p:nvSpPr>
        <p:spPr>
          <a:xfrm>
            <a:off x="4429394" y="60083"/>
            <a:ext cx="333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Trebuchet MS" panose="020B0703020202090204" pitchFamily="34" charset="0"/>
              </a:rPr>
              <a:t>A typical RNA-seq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AD0CE-FF62-A241-AAA8-E0FAA5DC6E47}"/>
              </a:ext>
            </a:extLst>
          </p:cNvPr>
          <p:cNvSpPr txBox="1"/>
          <p:nvPr/>
        </p:nvSpPr>
        <p:spPr>
          <a:xfrm>
            <a:off x="1015648" y="770646"/>
            <a:ext cx="4259499" cy="1781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Sequencing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</a:t>
            </a:r>
            <a:r>
              <a:rPr lang="en-US" sz="1500" dirty="0" err="1">
                <a:latin typeface="Trebuchet MS" panose="020B0703020202090204" pitchFamily="34" charset="0"/>
              </a:rPr>
              <a:t>fastq</a:t>
            </a:r>
            <a:r>
              <a:rPr lang="en-US" sz="1500" dirty="0">
                <a:latin typeface="Trebuchet MS" panose="020B0703020202090204" pitchFamily="34" charset="0"/>
              </a:rPr>
              <a:t>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Mapping and Alignment (TopHat/STAR)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Quantification (</a:t>
            </a:r>
            <a:r>
              <a:rPr lang="en-US" sz="1500" dirty="0" err="1">
                <a:latin typeface="Trebuchet MS" panose="020B0703020202090204" pitchFamily="34" charset="0"/>
              </a:rPr>
              <a:t>htseq</a:t>
            </a:r>
            <a:r>
              <a:rPr lang="en-US" sz="1500" dirty="0">
                <a:latin typeface="Trebuchet MS" panose="020B0703020202090204" pitchFamily="34" charset="0"/>
              </a:rPr>
              <a:t>-count/</a:t>
            </a:r>
            <a:r>
              <a:rPr lang="en-US" sz="1500" dirty="0" err="1">
                <a:latin typeface="Trebuchet MS" panose="020B0703020202090204" pitchFamily="34" charset="0"/>
              </a:rPr>
              <a:t>featureCounts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counts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AEEFA59-1C37-D94B-9FC2-9B49D3E3CC4D}"/>
              </a:ext>
            </a:extLst>
          </p:cNvPr>
          <p:cNvCxnSpPr/>
          <p:nvPr/>
        </p:nvCxnSpPr>
        <p:spPr>
          <a:xfrm>
            <a:off x="153824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AA8FF96-D1F1-A54F-A774-80EC0B999F5D}"/>
              </a:ext>
            </a:extLst>
          </p:cNvPr>
          <p:cNvCxnSpPr/>
          <p:nvPr/>
        </p:nvCxnSpPr>
        <p:spPr>
          <a:xfrm>
            <a:off x="7835069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ADC8C35-658A-974F-A937-0B950E160A3C}"/>
              </a:ext>
            </a:extLst>
          </p:cNvPr>
          <p:cNvSpPr txBox="1"/>
          <p:nvPr/>
        </p:nvSpPr>
        <p:spPr>
          <a:xfrm>
            <a:off x="1248729" y="2739181"/>
            <a:ext cx="14959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Quality 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38B51F-DCE5-1D4C-8FFB-A421BFC35347}"/>
              </a:ext>
            </a:extLst>
          </p:cNvPr>
          <p:cNvSpPr txBox="1"/>
          <p:nvPr/>
        </p:nvSpPr>
        <p:spPr>
          <a:xfrm rot="16200000">
            <a:off x="-34565" y="1499659"/>
            <a:ext cx="1402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From the core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513139-4859-4E42-BB60-3D86277797F0}"/>
              </a:ext>
            </a:extLst>
          </p:cNvPr>
          <p:cNvSpPr/>
          <p:nvPr/>
        </p:nvSpPr>
        <p:spPr>
          <a:xfrm>
            <a:off x="5996067" y="6359144"/>
            <a:ext cx="45670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Trebuchet MS" panose="020B0703020202090204" pitchFamily="34" charset="0"/>
                <a:hlinkClick r:id="rId2"/>
              </a:rPr>
              <a:t>https://www.bioinformatics.babraham.ac.uk/projects/fastqc/</a:t>
            </a:r>
            <a:endParaRPr lang="en-US" sz="1200" dirty="0">
              <a:latin typeface="Trebuchet MS" panose="020B070302020209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9C52EC-52B6-B549-98B8-6BC696F5FEBA}"/>
              </a:ext>
            </a:extLst>
          </p:cNvPr>
          <p:cNvSpPr txBox="1"/>
          <p:nvPr/>
        </p:nvSpPr>
        <p:spPr>
          <a:xfrm>
            <a:off x="5637848" y="664878"/>
            <a:ext cx="601007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>
                <a:latin typeface="Trebuchet MS" panose="020B0703020202090204" pitchFamily="34" charset="0"/>
              </a:rPr>
              <a:t>FastQC</a:t>
            </a:r>
            <a:endParaRPr lang="en-US" sz="1500" dirty="0">
              <a:latin typeface="Trebuchet MS" panose="020B0703020202090204" pitchFamily="34" charset="0"/>
            </a:endParaRPr>
          </a:p>
          <a:p>
            <a:endParaRPr lang="en-US" sz="600" dirty="0">
              <a:latin typeface="Trebuchet MS" panose="020B0703020202090204" pitchFamily="34" charset="0"/>
            </a:endParaRPr>
          </a:p>
          <a:p>
            <a:r>
              <a:rPr lang="en-US" sz="1200" dirty="0">
                <a:latin typeface="Trebuchet MS" panose="020B0703020202090204" pitchFamily="34" charset="0"/>
              </a:rPr>
              <a:t>- Available from the </a:t>
            </a:r>
            <a:r>
              <a:rPr lang="en-US" sz="1200" dirty="0" err="1">
                <a:latin typeface="Trebuchet MS" panose="020B0703020202090204" pitchFamily="34" charset="0"/>
              </a:rPr>
              <a:t>Babraham</a:t>
            </a:r>
            <a:r>
              <a:rPr lang="en-US" sz="1200" dirty="0">
                <a:latin typeface="Trebuchet MS" panose="020B0703020202090204" pitchFamily="34" charset="0"/>
              </a:rPr>
              <a:t> Institute, Cambridge, UK</a:t>
            </a:r>
          </a:p>
          <a:p>
            <a:r>
              <a:rPr lang="en-US" sz="1200" dirty="0">
                <a:latin typeface="Trebuchet MS" panose="020B0703020202090204" pitchFamily="34" charset="0"/>
              </a:rPr>
              <a:t>- A quality control tool for high throughput sequence data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45B860-486F-874B-8931-44FACAF06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59" y="1545571"/>
            <a:ext cx="2677140" cy="20125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40394D-3E60-2242-8074-FF2224F59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0175" y="1507344"/>
            <a:ext cx="2748838" cy="20889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995010-89EE-E64A-938B-A96608F43D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9036" y="3815564"/>
            <a:ext cx="2738363" cy="20809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D4D8C1-9730-ED47-BDD8-491A1FC083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0175" y="3742440"/>
            <a:ext cx="2836847" cy="215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03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22293-F54A-714A-A990-E6A77F97082C}"/>
              </a:ext>
            </a:extLst>
          </p:cNvPr>
          <p:cNvSpPr txBox="1"/>
          <p:nvPr/>
        </p:nvSpPr>
        <p:spPr>
          <a:xfrm>
            <a:off x="4429394" y="60083"/>
            <a:ext cx="333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Trebuchet MS" panose="020B0703020202090204" pitchFamily="34" charset="0"/>
              </a:rPr>
              <a:t>A typical RNA-seq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AD0CE-FF62-A241-AAA8-E0FAA5DC6E47}"/>
              </a:ext>
            </a:extLst>
          </p:cNvPr>
          <p:cNvSpPr txBox="1"/>
          <p:nvPr/>
        </p:nvSpPr>
        <p:spPr>
          <a:xfrm>
            <a:off x="1015648" y="770646"/>
            <a:ext cx="4259499" cy="1781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Sequencing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</a:t>
            </a:r>
            <a:r>
              <a:rPr lang="en-US" sz="1500" dirty="0" err="1">
                <a:latin typeface="Trebuchet MS" panose="020B0703020202090204" pitchFamily="34" charset="0"/>
              </a:rPr>
              <a:t>fastq</a:t>
            </a:r>
            <a:r>
              <a:rPr lang="en-US" sz="1500" dirty="0">
                <a:latin typeface="Trebuchet MS" panose="020B0703020202090204" pitchFamily="34" charset="0"/>
              </a:rPr>
              <a:t>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Mapping and Alignment (TopHat/STAR)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Quantification (</a:t>
            </a:r>
            <a:r>
              <a:rPr lang="en-US" sz="1500" dirty="0" err="1">
                <a:latin typeface="Trebuchet MS" panose="020B0703020202090204" pitchFamily="34" charset="0"/>
              </a:rPr>
              <a:t>htseq</a:t>
            </a:r>
            <a:r>
              <a:rPr lang="en-US" sz="1500" dirty="0">
                <a:latin typeface="Trebuchet MS" panose="020B0703020202090204" pitchFamily="34" charset="0"/>
              </a:rPr>
              <a:t>-count/</a:t>
            </a:r>
            <a:r>
              <a:rPr lang="en-US" sz="1500" dirty="0" err="1">
                <a:latin typeface="Trebuchet MS" panose="020B0703020202090204" pitchFamily="34" charset="0"/>
              </a:rPr>
              <a:t>featureCounts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counts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AEEFA59-1C37-D94B-9FC2-9B49D3E3CC4D}"/>
              </a:ext>
            </a:extLst>
          </p:cNvPr>
          <p:cNvCxnSpPr/>
          <p:nvPr/>
        </p:nvCxnSpPr>
        <p:spPr>
          <a:xfrm>
            <a:off x="153824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AA8FF96-D1F1-A54F-A774-80EC0B999F5D}"/>
              </a:ext>
            </a:extLst>
          </p:cNvPr>
          <p:cNvCxnSpPr/>
          <p:nvPr/>
        </p:nvCxnSpPr>
        <p:spPr>
          <a:xfrm>
            <a:off x="7835069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4116E88-EF56-4A42-9360-23460BAF9EDF}"/>
              </a:ext>
            </a:extLst>
          </p:cNvPr>
          <p:cNvSpPr txBox="1"/>
          <p:nvPr/>
        </p:nvSpPr>
        <p:spPr>
          <a:xfrm>
            <a:off x="1248729" y="3273954"/>
            <a:ext cx="232627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Import raw counts into 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DC8C35-658A-974F-A937-0B950E160A3C}"/>
              </a:ext>
            </a:extLst>
          </p:cNvPr>
          <p:cNvSpPr txBox="1"/>
          <p:nvPr/>
        </p:nvSpPr>
        <p:spPr>
          <a:xfrm>
            <a:off x="1248729" y="2739181"/>
            <a:ext cx="14959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Quality 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38B51F-DCE5-1D4C-8FFB-A421BFC35347}"/>
              </a:ext>
            </a:extLst>
          </p:cNvPr>
          <p:cNvSpPr txBox="1"/>
          <p:nvPr/>
        </p:nvSpPr>
        <p:spPr>
          <a:xfrm rot="16200000">
            <a:off x="-34565" y="1499659"/>
            <a:ext cx="1402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From the core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F51E1E-9F71-4945-B3AA-23298E4AD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939" y="770646"/>
            <a:ext cx="5004991" cy="46275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3502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22293-F54A-714A-A990-E6A77F97082C}"/>
              </a:ext>
            </a:extLst>
          </p:cNvPr>
          <p:cNvSpPr txBox="1"/>
          <p:nvPr/>
        </p:nvSpPr>
        <p:spPr>
          <a:xfrm>
            <a:off x="4429394" y="60083"/>
            <a:ext cx="333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Trebuchet MS" panose="020B0703020202090204" pitchFamily="34" charset="0"/>
              </a:rPr>
              <a:t>A typical RNA-seq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AD0CE-FF62-A241-AAA8-E0FAA5DC6E47}"/>
              </a:ext>
            </a:extLst>
          </p:cNvPr>
          <p:cNvSpPr txBox="1"/>
          <p:nvPr/>
        </p:nvSpPr>
        <p:spPr>
          <a:xfrm>
            <a:off x="1015648" y="770646"/>
            <a:ext cx="4259499" cy="1781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Sequencing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</a:t>
            </a:r>
            <a:r>
              <a:rPr lang="en-US" sz="1500" dirty="0" err="1">
                <a:latin typeface="Trebuchet MS" panose="020B0703020202090204" pitchFamily="34" charset="0"/>
              </a:rPr>
              <a:t>fastq</a:t>
            </a:r>
            <a:r>
              <a:rPr lang="en-US" sz="1500" dirty="0">
                <a:latin typeface="Trebuchet MS" panose="020B0703020202090204" pitchFamily="34" charset="0"/>
              </a:rPr>
              <a:t>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Mapping and Alignment (TopHat/STAR)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Quantification (</a:t>
            </a:r>
            <a:r>
              <a:rPr lang="en-US" sz="1500" dirty="0" err="1">
                <a:latin typeface="Trebuchet MS" panose="020B0703020202090204" pitchFamily="34" charset="0"/>
              </a:rPr>
              <a:t>htseq</a:t>
            </a:r>
            <a:r>
              <a:rPr lang="en-US" sz="1500" dirty="0">
                <a:latin typeface="Trebuchet MS" panose="020B0703020202090204" pitchFamily="34" charset="0"/>
              </a:rPr>
              <a:t>-count/</a:t>
            </a:r>
            <a:r>
              <a:rPr lang="en-US" sz="1500" dirty="0" err="1">
                <a:latin typeface="Trebuchet MS" panose="020B0703020202090204" pitchFamily="34" charset="0"/>
              </a:rPr>
              <a:t>featureCounts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counts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AEEFA59-1C37-D94B-9FC2-9B49D3E3CC4D}"/>
              </a:ext>
            </a:extLst>
          </p:cNvPr>
          <p:cNvCxnSpPr/>
          <p:nvPr/>
        </p:nvCxnSpPr>
        <p:spPr>
          <a:xfrm>
            <a:off x="153824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AA8FF96-D1F1-A54F-A774-80EC0B999F5D}"/>
              </a:ext>
            </a:extLst>
          </p:cNvPr>
          <p:cNvCxnSpPr/>
          <p:nvPr/>
        </p:nvCxnSpPr>
        <p:spPr>
          <a:xfrm>
            <a:off x="7835069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B19BD1B-980A-AF4D-A7CB-8526BB31D52D}"/>
              </a:ext>
            </a:extLst>
          </p:cNvPr>
          <p:cNvSpPr txBox="1"/>
          <p:nvPr/>
        </p:nvSpPr>
        <p:spPr>
          <a:xfrm>
            <a:off x="1248729" y="3808727"/>
            <a:ext cx="13901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Normalization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DC8C35-658A-974F-A937-0B950E160A3C}"/>
              </a:ext>
            </a:extLst>
          </p:cNvPr>
          <p:cNvSpPr txBox="1"/>
          <p:nvPr/>
        </p:nvSpPr>
        <p:spPr>
          <a:xfrm>
            <a:off x="1248729" y="2739181"/>
            <a:ext cx="14959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Quality 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38B51F-DCE5-1D4C-8FFB-A421BFC35347}"/>
              </a:ext>
            </a:extLst>
          </p:cNvPr>
          <p:cNvSpPr txBox="1"/>
          <p:nvPr/>
        </p:nvSpPr>
        <p:spPr>
          <a:xfrm rot="16200000">
            <a:off x="-34565" y="1499659"/>
            <a:ext cx="1402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From the core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E57C15-138E-F940-92E5-2BCFFC971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5397" y="770646"/>
            <a:ext cx="5152836" cy="57343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B8802C7-CB62-C943-A61E-6131498469D2}"/>
              </a:ext>
            </a:extLst>
          </p:cNvPr>
          <p:cNvSpPr/>
          <p:nvPr/>
        </p:nvSpPr>
        <p:spPr>
          <a:xfrm>
            <a:off x="6031393" y="6611779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>
                <a:latin typeface="Trebuchet MS" panose="020B0703020202090204" pitchFamily="34" charset="0"/>
              </a:rPr>
              <a:t>https://</a:t>
            </a:r>
            <a:r>
              <a:rPr lang="en-US" sz="1000" dirty="0" err="1">
                <a:latin typeface="Trebuchet MS" panose="020B0703020202090204" pitchFamily="34" charset="0"/>
              </a:rPr>
              <a:t>hbctraining.github.io</a:t>
            </a:r>
            <a:r>
              <a:rPr lang="en-US" sz="1000" dirty="0">
                <a:latin typeface="Trebuchet MS" panose="020B0703020202090204" pitchFamily="34" charset="0"/>
              </a:rPr>
              <a:t>/</a:t>
            </a:r>
            <a:r>
              <a:rPr lang="en-US" sz="1000" dirty="0" err="1">
                <a:latin typeface="Trebuchet MS" panose="020B0703020202090204" pitchFamily="34" charset="0"/>
              </a:rPr>
              <a:t>DGE_workshop</a:t>
            </a:r>
            <a:r>
              <a:rPr lang="en-US" sz="1000" dirty="0">
                <a:latin typeface="Trebuchet MS" panose="020B0703020202090204" pitchFamily="34" charset="0"/>
              </a:rPr>
              <a:t>/lessons/02_DGE_count_normalization.html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EB292E-A99F-7649-BBBA-F180FC850E5E}"/>
              </a:ext>
            </a:extLst>
          </p:cNvPr>
          <p:cNvSpPr txBox="1"/>
          <p:nvPr/>
        </p:nvSpPr>
        <p:spPr>
          <a:xfrm>
            <a:off x="1248729" y="3273954"/>
            <a:ext cx="232627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Import raw counts into R</a:t>
            </a:r>
          </a:p>
        </p:txBody>
      </p:sp>
    </p:spTree>
    <p:extLst>
      <p:ext uri="{BB962C8B-B14F-4D97-AF65-F5344CB8AC3E}">
        <p14:creationId xmlns:p14="http://schemas.microsoft.com/office/powerpoint/2010/main" val="3989505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22293-F54A-714A-A990-E6A77F97082C}"/>
              </a:ext>
            </a:extLst>
          </p:cNvPr>
          <p:cNvSpPr txBox="1"/>
          <p:nvPr/>
        </p:nvSpPr>
        <p:spPr>
          <a:xfrm>
            <a:off x="4429394" y="60083"/>
            <a:ext cx="333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Trebuchet MS" panose="020B0703020202090204" pitchFamily="34" charset="0"/>
              </a:rPr>
              <a:t>A typical RNA-seq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AD0CE-FF62-A241-AAA8-E0FAA5DC6E47}"/>
              </a:ext>
            </a:extLst>
          </p:cNvPr>
          <p:cNvSpPr txBox="1"/>
          <p:nvPr/>
        </p:nvSpPr>
        <p:spPr>
          <a:xfrm>
            <a:off x="1015648" y="770646"/>
            <a:ext cx="4259499" cy="1781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Sequencing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</a:t>
            </a:r>
            <a:r>
              <a:rPr lang="en-US" sz="1500" dirty="0" err="1">
                <a:latin typeface="Trebuchet MS" panose="020B0703020202090204" pitchFamily="34" charset="0"/>
              </a:rPr>
              <a:t>fastq</a:t>
            </a:r>
            <a:r>
              <a:rPr lang="en-US" sz="1500" dirty="0">
                <a:latin typeface="Trebuchet MS" panose="020B0703020202090204" pitchFamily="34" charset="0"/>
              </a:rPr>
              <a:t>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Mapping and Alignment (TopHat/STAR)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Quantification (</a:t>
            </a:r>
            <a:r>
              <a:rPr lang="en-US" sz="1500" dirty="0" err="1">
                <a:latin typeface="Trebuchet MS" panose="020B0703020202090204" pitchFamily="34" charset="0"/>
              </a:rPr>
              <a:t>htseq</a:t>
            </a:r>
            <a:r>
              <a:rPr lang="en-US" sz="1500" dirty="0">
                <a:latin typeface="Trebuchet MS" panose="020B0703020202090204" pitchFamily="34" charset="0"/>
              </a:rPr>
              <a:t>-count/</a:t>
            </a:r>
            <a:r>
              <a:rPr lang="en-US" sz="1500" dirty="0" err="1">
                <a:latin typeface="Trebuchet MS" panose="020B0703020202090204" pitchFamily="34" charset="0"/>
              </a:rPr>
              <a:t>featureCounts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counts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AEEFA59-1C37-D94B-9FC2-9B49D3E3CC4D}"/>
              </a:ext>
            </a:extLst>
          </p:cNvPr>
          <p:cNvCxnSpPr/>
          <p:nvPr/>
        </p:nvCxnSpPr>
        <p:spPr>
          <a:xfrm>
            <a:off x="153824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AA8FF96-D1F1-A54F-A774-80EC0B999F5D}"/>
              </a:ext>
            </a:extLst>
          </p:cNvPr>
          <p:cNvCxnSpPr/>
          <p:nvPr/>
        </p:nvCxnSpPr>
        <p:spPr>
          <a:xfrm>
            <a:off x="7835069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B19BD1B-980A-AF4D-A7CB-8526BB31D52D}"/>
              </a:ext>
            </a:extLst>
          </p:cNvPr>
          <p:cNvSpPr txBox="1"/>
          <p:nvPr/>
        </p:nvSpPr>
        <p:spPr>
          <a:xfrm>
            <a:off x="1248729" y="3808727"/>
            <a:ext cx="13901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Normalization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ADFCB2-3F57-2147-96E4-A19AB832BBB5}"/>
              </a:ext>
            </a:extLst>
          </p:cNvPr>
          <p:cNvSpPr txBox="1"/>
          <p:nvPr/>
        </p:nvSpPr>
        <p:spPr>
          <a:xfrm>
            <a:off x="1248729" y="4343500"/>
            <a:ext cx="2433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Transformation (VST/</a:t>
            </a:r>
            <a:r>
              <a:rPr lang="en-US" sz="1500" dirty="0" err="1">
                <a:latin typeface="Trebuchet MS" panose="020B0703020202090204" pitchFamily="34" charset="0"/>
              </a:rPr>
              <a:t>rlog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DC8C35-658A-974F-A937-0B950E160A3C}"/>
              </a:ext>
            </a:extLst>
          </p:cNvPr>
          <p:cNvSpPr txBox="1"/>
          <p:nvPr/>
        </p:nvSpPr>
        <p:spPr>
          <a:xfrm>
            <a:off x="1248729" y="2739181"/>
            <a:ext cx="14959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Quality 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38B51F-DCE5-1D4C-8FFB-A421BFC35347}"/>
              </a:ext>
            </a:extLst>
          </p:cNvPr>
          <p:cNvSpPr txBox="1"/>
          <p:nvPr/>
        </p:nvSpPr>
        <p:spPr>
          <a:xfrm rot="16200000">
            <a:off x="-34565" y="1499659"/>
            <a:ext cx="1402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From the core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697F2FE-A90E-2F45-8487-20B5DC88DDBF}"/>
              </a:ext>
            </a:extLst>
          </p:cNvPr>
          <p:cNvSpPr txBox="1"/>
          <p:nvPr/>
        </p:nvSpPr>
        <p:spPr>
          <a:xfrm>
            <a:off x="1248729" y="3273954"/>
            <a:ext cx="232627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Import raw counts into 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181679-A8BC-9E40-ACF5-36E3EFF81D23}"/>
              </a:ext>
            </a:extLst>
          </p:cNvPr>
          <p:cNvSpPr txBox="1"/>
          <p:nvPr/>
        </p:nvSpPr>
        <p:spPr>
          <a:xfrm>
            <a:off x="6514987" y="698157"/>
            <a:ext cx="17443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Trebuchet MS" panose="020B0703020202090204" pitchFamily="34" charset="0"/>
              </a:rPr>
              <a:t>Microarray</a:t>
            </a:r>
          </a:p>
          <a:p>
            <a:pPr algn="ctr"/>
            <a:r>
              <a:rPr lang="en-US" sz="1400" dirty="0">
                <a:latin typeface="Trebuchet MS" panose="020B0703020202090204" pitchFamily="34" charset="0"/>
              </a:rPr>
              <a:t>Normal distribution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CF27A9E-1A26-1C48-98EA-0B390BED8312}"/>
              </a:ext>
            </a:extLst>
          </p:cNvPr>
          <p:cNvSpPr txBox="1"/>
          <p:nvPr/>
        </p:nvSpPr>
        <p:spPr>
          <a:xfrm>
            <a:off x="9135858" y="698157"/>
            <a:ext cx="2618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Trebuchet MS" panose="020B0703020202090204" pitchFamily="34" charset="0"/>
              </a:rPr>
              <a:t>RNA-seq</a:t>
            </a:r>
          </a:p>
          <a:p>
            <a:pPr algn="ctr"/>
            <a:r>
              <a:rPr lang="en-US" sz="1400" dirty="0">
                <a:latin typeface="Trebuchet MS" panose="020B0703020202090204" pitchFamily="34" charset="0"/>
              </a:rPr>
              <a:t>Negative binomial distribution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C71CF0-5A8A-DF47-9BC9-6A19B9347D38}"/>
              </a:ext>
            </a:extLst>
          </p:cNvPr>
          <p:cNvSpPr txBox="1"/>
          <p:nvPr/>
        </p:nvSpPr>
        <p:spPr>
          <a:xfrm>
            <a:off x="5422012" y="4211352"/>
            <a:ext cx="66108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200" dirty="0">
                <a:latin typeface="Trebuchet MS" panose="020B0703020202090204" pitchFamily="34" charset="0"/>
              </a:rPr>
              <a:t>Lot of the tools and analysis performed in transcriptomics, such as PCA, heatmaps etc., assume that your data is normally distributed</a:t>
            </a:r>
          </a:p>
          <a:p>
            <a:pPr marL="285750" indent="-285750">
              <a:buFontTx/>
              <a:buChar char="-"/>
            </a:pPr>
            <a:endParaRPr lang="en-US" sz="1200" dirty="0">
              <a:latin typeface="Trebuchet MS" panose="020B070302020209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200" dirty="0">
                <a:latin typeface="Trebuchet MS" panose="020B0703020202090204" pitchFamily="34" charset="0"/>
              </a:rPr>
              <a:t>So we can convert RNA-seq count data (negative binomial) into a log</a:t>
            </a:r>
            <a:r>
              <a:rPr lang="en-US" sz="1200" baseline="-25000" dirty="0">
                <a:latin typeface="Trebuchet MS" panose="020B0703020202090204" pitchFamily="34" charset="0"/>
              </a:rPr>
              <a:t>2</a:t>
            </a:r>
            <a:r>
              <a:rPr lang="en-US" sz="1200" dirty="0">
                <a:latin typeface="Trebuchet MS" panose="020B0703020202090204" pitchFamily="34" charset="0"/>
              </a:rPr>
              <a:t> space (normal distribution) </a:t>
            </a:r>
          </a:p>
          <a:p>
            <a:pPr marL="285750" indent="-285750">
              <a:buFontTx/>
              <a:buChar char="-"/>
            </a:pPr>
            <a:endParaRPr lang="en-US" sz="1200" dirty="0">
              <a:latin typeface="Trebuchet MS" panose="020B070302020209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200" dirty="0">
                <a:latin typeface="Trebuchet MS" panose="020B0703020202090204" pitchFamily="34" charset="0"/>
              </a:rPr>
              <a:t>VST (variance stabilizing transformation)</a:t>
            </a:r>
          </a:p>
          <a:p>
            <a:pPr marL="742950" lvl="1" indent="-285750">
              <a:buFontTx/>
              <a:buChar char="-"/>
            </a:pPr>
            <a:r>
              <a:rPr lang="en-US" sz="1200" dirty="0">
                <a:latin typeface="Trebuchet MS" panose="020B0703020202090204" pitchFamily="34" charset="0"/>
              </a:rPr>
              <a:t>runs faster and and is less sensitive to high count outliers. </a:t>
            </a:r>
          </a:p>
          <a:p>
            <a:pPr marL="742950" lvl="1" indent="-285750">
              <a:buFontTx/>
              <a:buChar char="-"/>
            </a:pPr>
            <a:r>
              <a:rPr lang="en-US" sz="1200" dirty="0">
                <a:latin typeface="Trebuchet MS" panose="020B0703020202090204" pitchFamily="34" charset="0"/>
              </a:rPr>
              <a:t>usually recommended for medium-to-large datasets (n &gt; 30)</a:t>
            </a:r>
          </a:p>
          <a:p>
            <a:pPr marL="285750" indent="-285750">
              <a:buFontTx/>
              <a:buChar char="-"/>
            </a:pPr>
            <a:endParaRPr lang="en-US" sz="1200" dirty="0">
              <a:latin typeface="Trebuchet MS" panose="020B070302020209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200" dirty="0" err="1">
                <a:latin typeface="Trebuchet MS" panose="020B0703020202090204" pitchFamily="34" charset="0"/>
              </a:rPr>
              <a:t>rlog</a:t>
            </a:r>
            <a:r>
              <a:rPr lang="en-US" sz="1200" dirty="0">
                <a:latin typeface="Trebuchet MS" panose="020B0703020202090204" pitchFamily="34" charset="0"/>
              </a:rPr>
              <a:t> (regularized log transformation) </a:t>
            </a:r>
          </a:p>
          <a:p>
            <a:pPr marL="742950" lvl="1" indent="-285750">
              <a:buFontTx/>
              <a:buChar char="-"/>
            </a:pPr>
            <a:r>
              <a:rPr lang="en-US" sz="1200" dirty="0">
                <a:latin typeface="Trebuchet MS" panose="020B0703020202090204" pitchFamily="34" charset="0"/>
              </a:rPr>
              <a:t>slow and relies more heavily on the assumption of the data distribution</a:t>
            </a:r>
          </a:p>
          <a:p>
            <a:pPr marL="742950" lvl="1" indent="-285750">
              <a:buFontTx/>
              <a:buChar char="-"/>
            </a:pPr>
            <a:r>
              <a:rPr lang="en-US" sz="1200" dirty="0">
                <a:latin typeface="Trebuchet MS" panose="020B0703020202090204" pitchFamily="34" charset="0"/>
              </a:rPr>
              <a:t>usually recommended for small datasets (n &lt; 30)</a:t>
            </a:r>
          </a:p>
          <a:p>
            <a:pPr marL="285750" indent="-285750">
              <a:buFontTx/>
              <a:buChar char="-"/>
            </a:pPr>
            <a:endParaRPr lang="en-US" sz="1200" dirty="0">
              <a:latin typeface="Trebuchet MS" panose="020B070302020209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6F7B9C-4FAB-4643-A598-73CD07C6B8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31" b="5120"/>
          <a:stretch/>
        </p:blipFill>
        <p:spPr>
          <a:xfrm>
            <a:off x="6308420" y="1746803"/>
            <a:ext cx="2157519" cy="21157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F58B113-58B9-5D4B-B1FF-5A5CBEC08B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54" t="12425" b="7713"/>
          <a:stretch/>
        </p:blipFill>
        <p:spPr>
          <a:xfrm>
            <a:off x="9135858" y="1537024"/>
            <a:ext cx="2897008" cy="243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53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22293-F54A-714A-A990-E6A77F97082C}"/>
              </a:ext>
            </a:extLst>
          </p:cNvPr>
          <p:cNvSpPr txBox="1"/>
          <p:nvPr/>
        </p:nvSpPr>
        <p:spPr>
          <a:xfrm>
            <a:off x="4429394" y="60083"/>
            <a:ext cx="333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Trebuchet MS" panose="020B0703020202090204" pitchFamily="34" charset="0"/>
              </a:rPr>
              <a:t>A typical RNA-seq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AD0CE-FF62-A241-AAA8-E0FAA5DC6E47}"/>
              </a:ext>
            </a:extLst>
          </p:cNvPr>
          <p:cNvSpPr txBox="1"/>
          <p:nvPr/>
        </p:nvSpPr>
        <p:spPr>
          <a:xfrm>
            <a:off x="1015648" y="770646"/>
            <a:ext cx="4259499" cy="1781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Sequencing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</a:t>
            </a:r>
            <a:r>
              <a:rPr lang="en-US" sz="1500" dirty="0" err="1">
                <a:latin typeface="Trebuchet MS" panose="020B0703020202090204" pitchFamily="34" charset="0"/>
              </a:rPr>
              <a:t>fastq</a:t>
            </a:r>
            <a:r>
              <a:rPr lang="en-US" sz="1500" dirty="0">
                <a:latin typeface="Trebuchet MS" panose="020B0703020202090204" pitchFamily="34" charset="0"/>
              </a:rPr>
              <a:t>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Mapping and Alignment (TopHat/STAR)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Quantification (</a:t>
            </a:r>
            <a:r>
              <a:rPr lang="en-US" sz="1500" dirty="0" err="1">
                <a:latin typeface="Trebuchet MS" panose="020B0703020202090204" pitchFamily="34" charset="0"/>
              </a:rPr>
              <a:t>htseq</a:t>
            </a:r>
            <a:r>
              <a:rPr lang="en-US" sz="1500" dirty="0">
                <a:latin typeface="Trebuchet MS" panose="020B0703020202090204" pitchFamily="34" charset="0"/>
              </a:rPr>
              <a:t>-count/</a:t>
            </a:r>
            <a:r>
              <a:rPr lang="en-US" sz="1500" dirty="0" err="1">
                <a:latin typeface="Trebuchet MS" panose="020B0703020202090204" pitchFamily="34" charset="0"/>
              </a:rPr>
              <a:t>featureCounts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counts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AEEFA59-1C37-D94B-9FC2-9B49D3E3CC4D}"/>
              </a:ext>
            </a:extLst>
          </p:cNvPr>
          <p:cNvCxnSpPr/>
          <p:nvPr/>
        </p:nvCxnSpPr>
        <p:spPr>
          <a:xfrm>
            <a:off x="153824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AA8FF96-D1F1-A54F-A774-80EC0B999F5D}"/>
              </a:ext>
            </a:extLst>
          </p:cNvPr>
          <p:cNvCxnSpPr/>
          <p:nvPr/>
        </p:nvCxnSpPr>
        <p:spPr>
          <a:xfrm>
            <a:off x="7835069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B19BD1B-980A-AF4D-A7CB-8526BB31D52D}"/>
              </a:ext>
            </a:extLst>
          </p:cNvPr>
          <p:cNvSpPr txBox="1"/>
          <p:nvPr/>
        </p:nvSpPr>
        <p:spPr>
          <a:xfrm>
            <a:off x="1248729" y="3808727"/>
            <a:ext cx="13901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Normalization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ADFCB2-3F57-2147-96E4-A19AB832BBB5}"/>
              </a:ext>
            </a:extLst>
          </p:cNvPr>
          <p:cNvSpPr txBox="1"/>
          <p:nvPr/>
        </p:nvSpPr>
        <p:spPr>
          <a:xfrm>
            <a:off x="1248729" y="4343500"/>
            <a:ext cx="2433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Transformation (VST/</a:t>
            </a:r>
            <a:r>
              <a:rPr lang="en-US" sz="1500" dirty="0" err="1">
                <a:latin typeface="Trebuchet MS" panose="020B0703020202090204" pitchFamily="34" charset="0"/>
              </a:rPr>
              <a:t>rlog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0D1B77-B246-BC4B-B776-626D720B1609}"/>
              </a:ext>
            </a:extLst>
          </p:cNvPr>
          <p:cNvSpPr txBox="1"/>
          <p:nvPr/>
        </p:nvSpPr>
        <p:spPr>
          <a:xfrm>
            <a:off x="1248729" y="4878273"/>
            <a:ext cx="8675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QC/PCA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DC8C35-658A-974F-A937-0B950E160A3C}"/>
              </a:ext>
            </a:extLst>
          </p:cNvPr>
          <p:cNvSpPr txBox="1"/>
          <p:nvPr/>
        </p:nvSpPr>
        <p:spPr>
          <a:xfrm>
            <a:off x="1248729" y="2739181"/>
            <a:ext cx="14959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Quality 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38B51F-DCE5-1D4C-8FFB-A421BFC35347}"/>
              </a:ext>
            </a:extLst>
          </p:cNvPr>
          <p:cNvSpPr txBox="1"/>
          <p:nvPr/>
        </p:nvSpPr>
        <p:spPr>
          <a:xfrm rot="16200000">
            <a:off x="-34565" y="1499659"/>
            <a:ext cx="1402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From the core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697F2FE-A90E-2F45-8487-20B5DC88DDBF}"/>
              </a:ext>
            </a:extLst>
          </p:cNvPr>
          <p:cNvSpPr txBox="1"/>
          <p:nvPr/>
        </p:nvSpPr>
        <p:spPr>
          <a:xfrm>
            <a:off x="1248729" y="3273954"/>
            <a:ext cx="232627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Import raw counts into 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CDA401-62D6-9F41-A975-3A171D233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7648" y="3888030"/>
            <a:ext cx="2942169" cy="29421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C335AD-1C18-3543-B18D-0B59EEBABB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14" t="7904" r="51560" b="23450"/>
          <a:stretch/>
        </p:blipFill>
        <p:spPr>
          <a:xfrm>
            <a:off x="5641590" y="994729"/>
            <a:ext cx="2812551" cy="213194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F090EFE-B5C4-2E45-AAE7-EDEDE2AB9B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143" t="7904" b="23450"/>
          <a:stretch/>
        </p:blipFill>
        <p:spPr>
          <a:xfrm>
            <a:off x="8688733" y="994729"/>
            <a:ext cx="2737891" cy="213194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E30145D-7982-DC4E-A35A-3D94BFC527C7}"/>
              </a:ext>
            </a:extLst>
          </p:cNvPr>
          <p:cNvSpPr txBox="1"/>
          <p:nvPr/>
        </p:nvSpPr>
        <p:spPr>
          <a:xfrm>
            <a:off x="6221859" y="664835"/>
            <a:ext cx="181812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Unnormalized data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E94DB3-6B03-1641-8D5D-1B64CCE04EB5}"/>
              </a:ext>
            </a:extLst>
          </p:cNvPr>
          <p:cNvSpPr txBox="1"/>
          <p:nvPr/>
        </p:nvSpPr>
        <p:spPr>
          <a:xfrm>
            <a:off x="9462058" y="664835"/>
            <a:ext cx="160492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Normalized 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541526-EC10-8B47-A518-FC5DF91175EA}"/>
              </a:ext>
            </a:extLst>
          </p:cNvPr>
          <p:cNvSpPr txBox="1"/>
          <p:nvPr/>
        </p:nvSpPr>
        <p:spPr>
          <a:xfrm>
            <a:off x="7354689" y="3791054"/>
            <a:ext cx="28051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Principal Component Analysis</a:t>
            </a:r>
          </a:p>
        </p:txBody>
      </p:sp>
    </p:spTree>
    <p:extLst>
      <p:ext uri="{BB962C8B-B14F-4D97-AF65-F5344CB8AC3E}">
        <p14:creationId xmlns:p14="http://schemas.microsoft.com/office/powerpoint/2010/main" val="14512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22293-F54A-714A-A990-E6A77F97082C}"/>
              </a:ext>
            </a:extLst>
          </p:cNvPr>
          <p:cNvSpPr txBox="1"/>
          <p:nvPr/>
        </p:nvSpPr>
        <p:spPr>
          <a:xfrm>
            <a:off x="4429394" y="60083"/>
            <a:ext cx="333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Trebuchet MS" panose="020B0703020202090204" pitchFamily="34" charset="0"/>
              </a:rPr>
              <a:t>A typical RNA-seq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AD0CE-FF62-A241-AAA8-E0FAA5DC6E47}"/>
              </a:ext>
            </a:extLst>
          </p:cNvPr>
          <p:cNvSpPr txBox="1"/>
          <p:nvPr/>
        </p:nvSpPr>
        <p:spPr>
          <a:xfrm>
            <a:off x="1015648" y="770646"/>
            <a:ext cx="4259499" cy="1781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Sequencing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</a:t>
            </a:r>
            <a:r>
              <a:rPr lang="en-US" sz="1500" dirty="0" err="1">
                <a:latin typeface="Trebuchet MS" panose="020B0703020202090204" pitchFamily="34" charset="0"/>
              </a:rPr>
              <a:t>fastq</a:t>
            </a:r>
            <a:r>
              <a:rPr lang="en-US" sz="1500" dirty="0">
                <a:latin typeface="Trebuchet MS" panose="020B0703020202090204" pitchFamily="34" charset="0"/>
              </a:rPr>
              <a:t>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Mapping and Alignment (TopHat/STAR)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Quantification (</a:t>
            </a:r>
            <a:r>
              <a:rPr lang="en-US" sz="1500" dirty="0" err="1">
                <a:latin typeface="Trebuchet MS" panose="020B0703020202090204" pitchFamily="34" charset="0"/>
              </a:rPr>
              <a:t>htseq</a:t>
            </a:r>
            <a:r>
              <a:rPr lang="en-US" sz="1500" dirty="0">
                <a:latin typeface="Trebuchet MS" panose="020B0703020202090204" pitchFamily="34" charset="0"/>
              </a:rPr>
              <a:t>-count/</a:t>
            </a:r>
            <a:r>
              <a:rPr lang="en-US" sz="1500" dirty="0" err="1">
                <a:latin typeface="Trebuchet MS" panose="020B0703020202090204" pitchFamily="34" charset="0"/>
              </a:rPr>
              <a:t>featureCounts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counts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AEEFA59-1C37-D94B-9FC2-9B49D3E3CC4D}"/>
              </a:ext>
            </a:extLst>
          </p:cNvPr>
          <p:cNvCxnSpPr/>
          <p:nvPr/>
        </p:nvCxnSpPr>
        <p:spPr>
          <a:xfrm>
            <a:off x="153824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AA8FF96-D1F1-A54F-A774-80EC0B999F5D}"/>
              </a:ext>
            </a:extLst>
          </p:cNvPr>
          <p:cNvCxnSpPr/>
          <p:nvPr/>
        </p:nvCxnSpPr>
        <p:spPr>
          <a:xfrm>
            <a:off x="7835069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B19BD1B-980A-AF4D-A7CB-8526BB31D52D}"/>
              </a:ext>
            </a:extLst>
          </p:cNvPr>
          <p:cNvSpPr txBox="1"/>
          <p:nvPr/>
        </p:nvSpPr>
        <p:spPr>
          <a:xfrm>
            <a:off x="1248729" y="3808727"/>
            <a:ext cx="13901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Normalization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ADFCB2-3F57-2147-96E4-A19AB832BBB5}"/>
              </a:ext>
            </a:extLst>
          </p:cNvPr>
          <p:cNvSpPr txBox="1"/>
          <p:nvPr/>
        </p:nvSpPr>
        <p:spPr>
          <a:xfrm>
            <a:off x="1248729" y="4343500"/>
            <a:ext cx="2433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Transformation (VST/</a:t>
            </a:r>
            <a:r>
              <a:rPr lang="en-US" sz="1500" dirty="0" err="1">
                <a:latin typeface="Trebuchet MS" panose="020B0703020202090204" pitchFamily="34" charset="0"/>
              </a:rPr>
              <a:t>rlog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0D1B77-B246-BC4B-B776-626D720B1609}"/>
              </a:ext>
            </a:extLst>
          </p:cNvPr>
          <p:cNvSpPr txBox="1"/>
          <p:nvPr/>
        </p:nvSpPr>
        <p:spPr>
          <a:xfrm>
            <a:off x="1248729" y="4878273"/>
            <a:ext cx="8675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QC/PCA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32E74A-C054-E94A-8F44-9E0A56DF926A}"/>
              </a:ext>
            </a:extLst>
          </p:cNvPr>
          <p:cNvSpPr txBox="1"/>
          <p:nvPr/>
        </p:nvSpPr>
        <p:spPr>
          <a:xfrm>
            <a:off x="1248729" y="5413046"/>
            <a:ext cx="333777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Differential gene expression analysis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DC8C35-658A-974F-A937-0B950E160A3C}"/>
              </a:ext>
            </a:extLst>
          </p:cNvPr>
          <p:cNvSpPr txBox="1"/>
          <p:nvPr/>
        </p:nvSpPr>
        <p:spPr>
          <a:xfrm>
            <a:off x="1248729" y="2739181"/>
            <a:ext cx="14959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Quality 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38B51F-DCE5-1D4C-8FFB-A421BFC35347}"/>
              </a:ext>
            </a:extLst>
          </p:cNvPr>
          <p:cNvSpPr txBox="1"/>
          <p:nvPr/>
        </p:nvSpPr>
        <p:spPr>
          <a:xfrm rot="16200000">
            <a:off x="-34565" y="1499659"/>
            <a:ext cx="1402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From the core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697F2FE-A90E-2F45-8487-20B5DC88DDBF}"/>
              </a:ext>
            </a:extLst>
          </p:cNvPr>
          <p:cNvSpPr txBox="1"/>
          <p:nvPr/>
        </p:nvSpPr>
        <p:spPr>
          <a:xfrm>
            <a:off x="1248729" y="3273954"/>
            <a:ext cx="232627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Import raw counts into R</a:t>
            </a:r>
          </a:p>
        </p:txBody>
      </p:sp>
    </p:spTree>
    <p:extLst>
      <p:ext uri="{BB962C8B-B14F-4D97-AF65-F5344CB8AC3E}">
        <p14:creationId xmlns:p14="http://schemas.microsoft.com/office/powerpoint/2010/main" val="1570291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22293-F54A-714A-A990-E6A77F97082C}"/>
              </a:ext>
            </a:extLst>
          </p:cNvPr>
          <p:cNvSpPr txBox="1"/>
          <p:nvPr/>
        </p:nvSpPr>
        <p:spPr>
          <a:xfrm>
            <a:off x="4429394" y="60083"/>
            <a:ext cx="333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Trebuchet MS" panose="020B0703020202090204" pitchFamily="34" charset="0"/>
              </a:rPr>
              <a:t>A typical RNA-seq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AD0CE-FF62-A241-AAA8-E0FAA5DC6E47}"/>
              </a:ext>
            </a:extLst>
          </p:cNvPr>
          <p:cNvSpPr txBox="1"/>
          <p:nvPr/>
        </p:nvSpPr>
        <p:spPr>
          <a:xfrm>
            <a:off x="1015648" y="770646"/>
            <a:ext cx="4259499" cy="1781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Sequencing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</a:t>
            </a:r>
            <a:r>
              <a:rPr lang="en-US" sz="1500" dirty="0" err="1">
                <a:latin typeface="Trebuchet MS" panose="020B0703020202090204" pitchFamily="34" charset="0"/>
              </a:rPr>
              <a:t>fastq</a:t>
            </a:r>
            <a:r>
              <a:rPr lang="en-US" sz="1500" dirty="0">
                <a:latin typeface="Trebuchet MS" panose="020B0703020202090204" pitchFamily="34" charset="0"/>
              </a:rPr>
              <a:t>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Mapping and Alignment (TopHat/STAR)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Quantification (</a:t>
            </a:r>
            <a:r>
              <a:rPr lang="en-US" sz="1500" dirty="0" err="1">
                <a:latin typeface="Trebuchet MS" panose="020B0703020202090204" pitchFamily="34" charset="0"/>
              </a:rPr>
              <a:t>htseq</a:t>
            </a:r>
            <a:r>
              <a:rPr lang="en-US" sz="1500" dirty="0">
                <a:latin typeface="Trebuchet MS" panose="020B0703020202090204" pitchFamily="34" charset="0"/>
              </a:rPr>
              <a:t>-count/</a:t>
            </a:r>
            <a:r>
              <a:rPr lang="en-US" sz="1500" dirty="0" err="1">
                <a:latin typeface="Trebuchet MS" panose="020B0703020202090204" pitchFamily="34" charset="0"/>
              </a:rPr>
              <a:t>featureCounts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latin typeface="Trebuchet MS" panose="020B0703020202090204" pitchFamily="34" charset="0"/>
              </a:rPr>
              <a:t>Raw counts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AEEFA59-1C37-D94B-9FC2-9B49D3E3CC4D}"/>
              </a:ext>
            </a:extLst>
          </p:cNvPr>
          <p:cNvCxnSpPr/>
          <p:nvPr/>
        </p:nvCxnSpPr>
        <p:spPr>
          <a:xfrm>
            <a:off x="153824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AA8FF96-D1F1-A54F-A774-80EC0B999F5D}"/>
              </a:ext>
            </a:extLst>
          </p:cNvPr>
          <p:cNvCxnSpPr/>
          <p:nvPr/>
        </p:nvCxnSpPr>
        <p:spPr>
          <a:xfrm>
            <a:off x="7835069" y="260138"/>
            <a:ext cx="41788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B19BD1B-980A-AF4D-A7CB-8526BB31D52D}"/>
              </a:ext>
            </a:extLst>
          </p:cNvPr>
          <p:cNvSpPr txBox="1"/>
          <p:nvPr/>
        </p:nvSpPr>
        <p:spPr>
          <a:xfrm>
            <a:off x="1248729" y="3808727"/>
            <a:ext cx="13901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Normalization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ADFCB2-3F57-2147-96E4-A19AB832BBB5}"/>
              </a:ext>
            </a:extLst>
          </p:cNvPr>
          <p:cNvSpPr txBox="1"/>
          <p:nvPr/>
        </p:nvSpPr>
        <p:spPr>
          <a:xfrm>
            <a:off x="1248729" y="4343500"/>
            <a:ext cx="243335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Transformation (VST/</a:t>
            </a:r>
            <a:r>
              <a:rPr lang="en-US" sz="1500" dirty="0" err="1">
                <a:latin typeface="Trebuchet MS" panose="020B0703020202090204" pitchFamily="34" charset="0"/>
              </a:rPr>
              <a:t>rlog</a:t>
            </a:r>
            <a:r>
              <a:rPr lang="en-US" sz="1500" dirty="0">
                <a:latin typeface="Trebuchet MS" panose="020B0703020202090204" pitchFamily="34" charset="0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0D1B77-B246-BC4B-B776-626D720B1609}"/>
              </a:ext>
            </a:extLst>
          </p:cNvPr>
          <p:cNvSpPr txBox="1"/>
          <p:nvPr/>
        </p:nvSpPr>
        <p:spPr>
          <a:xfrm>
            <a:off x="1248729" y="4878273"/>
            <a:ext cx="8675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QC/PCA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32E74A-C054-E94A-8F44-9E0A56DF926A}"/>
              </a:ext>
            </a:extLst>
          </p:cNvPr>
          <p:cNvSpPr txBox="1"/>
          <p:nvPr/>
        </p:nvSpPr>
        <p:spPr>
          <a:xfrm>
            <a:off x="1248729" y="5413046"/>
            <a:ext cx="333777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Differential gene expression analysis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32186A-6151-744C-AABD-C68D936C6693}"/>
              </a:ext>
            </a:extLst>
          </p:cNvPr>
          <p:cNvSpPr txBox="1"/>
          <p:nvPr/>
        </p:nvSpPr>
        <p:spPr>
          <a:xfrm>
            <a:off x="1248729" y="5947817"/>
            <a:ext cx="347697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Visualization &amp; Functional enrichment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DC8C35-658A-974F-A937-0B950E160A3C}"/>
              </a:ext>
            </a:extLst>
          </p:cNvPr>
          <p:cNvSpPr txBox="1"/>
          <p:nvPr/>
        </p:nvSpPr>
        <p:spPr>
          <a:xfrm>
            <a:off x="1248729" y="2739181"/>
            <a:ext cx="149592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Quality 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38B51F-DCE5-1D4C-8FFB-A421BFC35347}"/>
              </a:ext>
            </a:extLst>
          </p:cNvPr>
          <p:cNvSpPr txBox="1"/>
          <p:nvPr/>
        </p:nvSpPr>
        <p:spPr>
          <a:xfrm rot="16200000">
            <a:off x="-34565" y="1499659"/>
            <a:ext cx="14029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Trebuchet MS" panose="020B0703020202090204" pitchFamily="34" charset="0"/>
              </a:rPr>
              <a:t>From the core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697F2FE-A90E-2F45-8487-20B5DC88DDBF}"/>
              </a:ext>
            </a:extLst>
          </p:cNvPr>
          <p:cNvSpPr txBox="1"/>
          <p:nvPr/>
        </p:nvSpPr>
        <p:spPr>
          <a:xfrm>
            <a:off x="1248729" y="3273954"/>
            <a:ext cx="232627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rebuchet MS" panose="020B0703020202090204" pitchFamily="34" charset="0"/>
              </a:rPr>
              <a:t>Import raw counts into R</a:t>
            </a:r>
          </a:p>
        </p:txBody>
      </p:sp>
    </p:spTree>
    <p:extLst>
      <p:ext uri="{BB962C8B-B14F-4D97-AF65-F5344CB8AC3E}">
        <p14:creationId xmlns:p14="http://schemas.microsoft.com/office/powerpoint/2010/main" val="2007505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4486</TotalTime>
  <Words>495</Words>
  <Application>Microsoft Macintosh PowerPoint</Application>
  <PresentationFormat>Widescreen</PresentationFormat>
  <Paragraphs>112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Trebuchet MS</vt:lpstr>
      <vt:lpstr>Office Theme</vt:lpstr>
      <vt:lpstr>RNA-seq data analysis: Introduction to DESeq2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DESeq2: RNA-Seq data analysis</dc:title>
  <dc:creator>Akul</dc:creator>
  <cp:lastModifiedBy>Akul</cp:lastModifiedBy>
  <cp:revision>20</cp:revision>
  <dcterms:created xsi:type="dcterms:W3CDTF">2019-10-21T18:30:40Z</dcterms:created>
  <dcterms:modified xsi:type="dcterms:W3CDTF">2019-10-24T21:17:24Z</dcterms:modified>
</cp:coreProperties>
</file>

<file path=docProps/thumbnail.jpeg>
</file>